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notesMasterIdLst>
    <p:notesMasterId r:id="rId9"/>
  </p:notesMasterIdLst>
  <p:handoutMasterIdLst>
    <p:handoutMasterId r:id="rId10"/>
  </p:handoutMasterIdLst>
  <p:sldIdLst>
    <p:sldId id="764" r:id="rId2"/>
    <p:sldId id="797" r:id="rId3"/>
    <p:sldId id="800" r:id="rId4"/>
    <p:sldId id="799" r:id="rId5"/>
    <p:sldId id="802" r:id="rId6"/>
    <p:sldId id="801" r:id="rId7"/>
    <p:sldId id="262" r:id="rId8"/>
  </p:sldIdLst>
  <p:sldSz cx="9144000" cy="6858000" type="screen4x3"/>
  <p:notesSz cx="7010400" cy="9296400"/>
  <p:embeddedFontLst>
    <p:embeddedFont>
      <p:font typeface="Acumin Pro" panose="020B0604020202020204" charset="0"/>
      <p:regular r:id="rId11"/>
      <p:bold r:id="rId12"/>
      <p:italic r:id="rId13"/>
      <p:boldItalic r:id="rId14"/>
    </p:embeddedFont>
    <p:embeddedFont>
      <p:font typeface="Acumin Pro ExtraCondensed" panose="020B0604020202020204" charset="0"/>
      <p:regular r:id="rId15"/>
      <p:bold r:id="rId16"/>
      <p:italic r:id="rId17"/>
      <p:boldItalic r:id="rId18"/>
    </p:embeddedFont>
    <p:embeddedFont>
      <p:font typeface="Acumin Pro ExtraCondensed Smbd" panose="020B0604020202020204" charset="0"/>
      <p:regular r:id="rId19"/>
      <p:bold r:id="rId20"/>
      <p:italic r:id="rId21"/>
      <p:boldItalic r:id="rId22"/>
    </p:embeddedFont>
    <p:embeddedFont>
      <p:font typeface="Acumin Pro Medium" panose="020B0604020202020204" charset="0"/>
      <p:regular r:id="rId23"/>
      <p:bold r:id="rId24"/>
      <p:italic r:id="rId25"/>
      <p:boldItalic r:id="rId26"/>
    </p:embeddedFont>
    <p:embeddedFont>
      <p:font typeface="Acumin Pro Semibold" panose="020B0604020202020204" charset="0"/>
      <p:regular r:id="rId27"/>
      <p:bold r:id="rId28"/>
      <p:italic r:id="rId29"/>
      <p:boldItalic r:id="rId30"/>
    </p:embeddedFont>
    <p:embeddedFont>
      <p:font typeface="Acumin Pro SemiCondensed" panose="020B0604020202020204" charset="0"/>
      <p:regular r:id="rId31"/>
      <p:bold r:id="rId32"/>
      <p:italic r:id="rId33"/>
      <p:boldItalic r:id="rId34"/>
    </p:embeddedFont>
    <p:embeddedFont>
      <p:font typeface="United Sans Cd Md" pitchFamily="50" charset="0"/>
      <p:regular r:id="rId35"/>
    </p:embeddedFont>
    <p:embeddedFont>
      <p:font typeface="United Sans Rg Md" pitchFamily="50" charset="0"/>
      <p:regular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AC071C-F742-03F4-CC9F-9BCA9C5015C2}" name="Mickle, Kristi L." initials="MKL" userId="S::kmickle@purdue.edu::58e29050-c746-4823-9d09-5600de0136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99CC"/>
    <a:srgbClr val="0066CC"/>
    <a:srgbClr val="3366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4" autoAdjust="0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7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1" d="100"/>
          <a:sy n="61" d="100"/>
        </p:scale>
        <p:origin x="313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heme" Target="theme/theme1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0A8997-29E4-FF46-D327-750915AAD6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223D35-2150-2F5F-BB89-52CF265143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32582-8995-4DFE-9D9A-78800281C622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74F52-5462-14A7-F2B5-5A6464FA4F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9BD69-C78C-06CD-6C80-818E40F836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739B-AA23-454C-B811-80F55E8CC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34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65D0-91A9-487C-8BB0-8222047BE34B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97AD0-CD81-4AFF-860C-93ED12336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2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4F8C9-6CE8-42C9-A073-3FCF070C5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1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4F8C9-6CE8-42C9-A073-3FCF070C5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250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4F8C9-6CE8-42C9-A073-3FCF070C5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67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C9C6F-B76D-9450-74F2-B0E7AE3E1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42515A-E77C-6AD8-2998-D62A14D07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7CD258-C73C-E6D8-9BE7-5EA74ED7B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331AF-5C74-155F-8C79-C306F193E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4F8C9-6CE8-42C9-A073-3FCF070C5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11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4F8C9-6CE8-42C9-A073-3FCF070C58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61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1" name="Purdue Logo" descr="Purdue Logo">
            <a:extLst>
              <a:ext uri="{FF2B5EF4-FFF2-40B4-BE49-F238E27FC236}">
                <a16:creationId xmlns:a16="http://schemas.microsoft.com/office/drawing/2014/main" id="{5776162E-C11B-0945-A3D0-13135D39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8" y="6059042"/>
            <a:ext cx="1908400" cy="34159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4/1/2024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6" name="Purdue Logo" descr="Purdue Logo">
            <a:extLst>
              <a:ext uri="{FF2B5EF4-FFF2-40B4-BE49-F238E27FC236}">
                <a16:creationId xmlns:a16="http://schemas.microsoft.com/office/drawing/2014/main" id="{F44E78F0-0852-5442-BF6C-E1583D108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8" y="6059042"/>
            <a:ext cx="1908400" cy="341599"/>
          </a:xfrm>
          <a:prstGeom prst="rect">
            <a:avLst/>
          </a:prstGeom>
        </p:spPr>
      </p:pic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4/1/2024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B21C3C35-DE04-B844-B5FE-2DE32EB44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4" y="6064679"/>
            <a:ext cx="1916505" cy="341599"/>
          </a:xfrm>
          <a:prstGeom prst="rect">
            <a:avLst/>
          </a:prstGeom>
        </p:spPr>
      </p:pic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4/1/2024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pic>
        <p:nvPicPr>
          <p:cNvPr id="27" name="Purdue Logo" descr="Purdue Logo">
            <a:extLst>
              <a:ext uri="{FF2B5EF4-FFF2-40B4-BE49-F238E27FC236}">
                <a16:creationId xmlns:a16="http://schemas.microsoft.com/office/drawing/2014/main" id="{5E619A95-EAE7-EE49-8A58-504B622FB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4" y="6064679"/>
            <a:ext cx="1916505" cy="341599"/>
          </a:xfrm>
          <a:prstGeom prst="rect">
            <a:avLst/>
          </a:prstGeom>
        </p:spPr>
      </p:pic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4/1/2024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31" name="Purdue Logo" descr="Purdue Logo">
            <a:extLst>
              <a:ext uri="{FF2B5EF4-FFF2-40B4-BE49-F238E27FC236}">
                <a16:creationId xmlns:a16="http://schemas.microsoft.com/office/drawing/2014/main" id="{5776162E-C11B-0945-A3D0-13135D39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8" y="6059042"/>
            <a:ext cx="1908400" cy="34159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4/1/2024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g Md" pitchFamily="50" charset="0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32" name="Purdue Logo" descr="Purdue Logo">
            <a:extLst>
              <a:ext uri="{FF2B5EF4-FFF2-40B4-BE49-F238E27FC236}">
                <a16:creationId xmlns:a16="http://schemas.microsoft.com/office/drawing/2014/main" id="{25D3AC7F-20A7-5D42-9A16-9813B5031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8" y="6059042"/>
            <a:ext cx="1908400" cy="341599"/>
          </a:xfrm>
          <a:prstGeom prst="rect">
            <a:avLst/>
          </a:prstGeom>
        </p:spPr>
      </p:pic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4/1/2024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6" name="Purdue Logo" descr="Purdue Logo">
            <a:extLst>
              <a:ext uri="{FF2B5EF4-FFF2-40B4-BE49-F238E27FC236}">
                <a16:creationId xmlns:a16="http://schemas.microsoft.com/office/drawing/2014/main" id="{9B76C55F-AF8B-C44C-A4FF-D099B1735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8" y="6059042"/>
            <a:ext cx="1908400" cy="341599"/>
          </a:xfrm>
          <a:prstGeom prst="rect">
            <a:avLst/>
          </a:prstGeom>
        </p:spPr>
      </p:pic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4/1/2024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240" y="498473"/>
            <a:ext cx="7203406" cy="7302320"/>
          </a:xfrm>
        </p:spPr>
        <p:txBody>
          <a:bodyPr/>
          <a:lstStyle/>
          <a:p>
            <a:pPr algn="ctr" fontAlgn="base">
              <a:spcBef>
                <a:spcPts val="0"/>
              </a:spcBef>
            </a:pPr>
            <a:r>
              <a:rPr lang="en-US" dirty="0"/>
              <a:t>Pilot -  enhanced research appointment Program</a:t>
            </a:r>
            <a:br>
              <a:rPr lang="en-US" dirty="0"/>
            </a:b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Announcement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/8/2023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Purdue faculty colleagues,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Purdue University is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pleased to announce a new </a:t>
            </a: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pilot initiative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recognize the exceptional research focused efforts, duties and activities of our tenured and tenure-track faculty that advance the Purdue research enterprise.  Those who qualify may be eligible for a new concurrent faculty appointment allowing for up to 0.75 FTE to be established at a salary up to 25% higher than their current institutional base salary. 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2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Pilot Program Extended for 2024-2025 (Year 2)</a:t>
            </a:r>
            <a:b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Eligible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Tenured and Tenure-Track and Clinical Faculty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must submit an application to qualify. 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Applications for the Second pilot year must be submitted, by May 31, 2024.</a:t>
            </a:r>
            <a:b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DC8E1-D369-0F48-9062-BB068AFD07C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0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853" y="350382"/>
            <a:ext cx="7539093" cy="49859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Pilot</a:t>
            </a:r>
            <a:r>
              <a:rPr lang="en-US" dirty="0"/>
              <a:t> Program Intent and Description – Key Components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idx="4294967295"/>
          </p:nvPr>
        </p:nvSpPr>
        <p:spPr>
          <a:xfrm>
            <a:off x="267845" y="926998"/>
            <a:ext cx="8876155" cy="46020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fontAlgn="base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intent of the program is to establish a new faculty research appointment to </a:t>
            </a:r>
            <a:r>
              <a:rPr lang="en-US" sz="1800" u="sng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recognize exceptional research efforts, duties, and activities</a:t>
            </a:r>
            <a:r>
              <a:rPr lang="en-US" sz="1800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undertaken by faculty members to advance the Purdue research enterprise.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Key Eligibility Components:</a:t>
            </a: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Full-time, FY or AY, Tenured and Tenure-Track and Clinical </a:t>
            </a: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Faculty i</a:t>
            </a:r>
            <a:r>
              <a:rPr lang="en-US" sz="1800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 good standing and in an eligible faculty position </a:t>
            </a: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may be eligible for an enhanced research appointment and a higher base salary if they are appointed at:</a:t>
            </a:r>
          </a:p>
          <a:p>
            <a:pPr lvl="3" fontAlgn="base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urdue University - West Lafayette (West Lafayette and Indianapolis Locations), Northwest (Hammond and Westville Locations), Fort Wayne </a:t>
            </a:r>
          </a:p>
          <a:p>
            <a:pPr lvl="3" fontAlgn="base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Purdue Applied Research Institute or Purdue International Incorporated</a:t>
            </a: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contribute effort funded and </a:t>
            </a:r>
            <a:r>
              <a:rPr lang="en-US" u="sng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paid by external funding </a:t>
            </a: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agencies and sponsors in excess of an established base</a:t>
            </a: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Has t</a:t>
            </a:r>
            <a:r>
              <a:rPr lang="en-US" sz="1800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required level of external funding available from qualified sources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Submit a qualified a</a:t>
            </a: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pplication -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evaluated to ensure they </a:t>
            </a:r>
          </a:p>
          <a:p>
            <a:pPr marL="914400" lvl="2" fontAlgn="base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 e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ligibility requirements</a:t>
            </a:r>
          </a:p>
          <a:p>
            <a:pPr marL="914400" lvl="2" fontAlgn="base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funding to support the requested level of salary support from external funding sources</a:t>
            </a:r>
          </a:p>
          <a:p>
            <a:pPr marL="914400" lvl="2" fontAlgn="base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 able to work and certify that their compensated effort is allowable, allocable, reasonable on the externally funded activities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0">
              <a:buNone/>
            </a:pPr>
            <a:endParaRPr lang="en-US" sz="2000" dirty="0"/>
          </a:p>
          <a:p>
            <a:pPr marL="1028700" lvl="1">
              <a:buFont typeface="Arial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8861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844" y="263678"/>
            <a:ext cx="8017739" cy="997196"/>
          </a:xfrm>
        </p:spPr>
        <p:txBody>
          <a:bodyPr/>
          <a:lstStyle/>
          <a:p>
            <a:r>
              <a:rPr lang="en-US" dirty="0"/>
              <a:t>Enhanced Research Appointment and Salary Enhancement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idx="4294967295"/>
          </p:nvPr>
        </p:nvSpPr>
        <p:spPr>
          <a:xfrm>
            <a:off x="267845" y="848941"/>
            <a:ext cx="8624469" cy="46020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700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new enhanced research appointment will be established as a concurrent appointment at an FTE </a:t>
            </a:r>
            <a:r>
              <a:rPr lang="en-US" sz="1700" b="1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approved for an entire fiscal year (FY) or academic year (AY) at a level of effort between </a:t>
            </a:r>
            <a:r>
              <a:rPr lang="en-US" sz="1700" b="1" u="sng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.25 FTE and .75 FTE</a:t>
            </a:r>
            <a:r>
              <a:rPr lang="en-US" sz="1700" b="1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</a:t>
            </a:r>
            <a:r>
              <a:rPr lang="en-US" sz="1700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Academic year faculty will have the option of utilizing the new appointment for up to 100% of the summer session.  (FTE must be applied in 5% increments).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700" b="1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salary for this new appointment will be assigned up to </a:t>
            </a:r>
            <a:r>
              <a:rPr lang="en-US" sz="1700" b="1" u="sng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25%</a:t>
            </a:r>
            <a:r>
              <a:rPr lang="en-US" sz="1700" b="1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the current, established institutional base salary</a:t>
            </a:r>
            <a:r>
              <a:rPr lang="en-US" sz="1700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 FY and AY positions (the enhanced salary must be at least 10% and no more than 25% in 5% increments) 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700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Begins at the start of the fiscal year beginning July 1 (for FY faculty) or the start of the academic year beginning August (varies) (for AY faculty).  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700" dirty="0">
                <a:solidFill>
                  <a:srgbClr val="4345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AY Faculty - The approved supplement can apply to the entire summer session paid on external funds, up to  the beginning of the next academic year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3F9F3-E179-0754-F783-1C4E4459F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43" y="4223339"/>
            <a:ext cx="6994071" cy="17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3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214" y="350382"/>
            <a:ext cx="6925732" cy="512448"/>
          </a:xfrm>
        </p:spPr>
        <p:txBody>
          <a:bodyPr/>
          <a:lstStyle/>
          <a:p>
            <a:r>
              <a:rPr lang="en-US" dirty="0"/>
              <a:t>Funding Eligibility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idx="4294967295"/>
          </p:nvPr>
        </p:nvSpPr>
        <p:spPr>
          <a:xfrm>
            <a:off x="267845" y="926998"/>
            <a:ext cx="8624469" cy="46020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“External funds” Only (any combination of)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Federal grants, cooperative agreements, or contracts*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State grants or contracts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Industry or for-profit company contracts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Foundation or other non-profit awards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Foreign industry or Foreign Government contracts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Other externally funded grants, cooperative agreements, or contracts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1688" lvl="2" indent="-115888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*See separate instructions for NIH funding or other agency or program funding, when the individual is subject to a salary cap set by these agencies or program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</a:t>
            </a:r>
            <a:r>
              <a:rPr lang="en-US" sz="1600" b="1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from sources, including: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appropriations</a:t>
            </a: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State-appropriated funds (general funds and State line items)</a:t>
            </a: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sharing on external funding commitments*</a:t>
            </a: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Recharge Centers</a:t>
            </a: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Gifts and Voluntary support</a:t>
            </a: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Discretionary funds* (</a:t>
            </a:r>
            <a:r>
              <a:rPr lang="en-US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residual funds, departmental allocations, start-up funds, distinguished/named professorship allocations, or other discretionary or gift funds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2013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A6ADA-CC4E-39D6-83F9-734211994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E10D3-FB44-891C-8AC7-A57409A26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214" y="350382"/>
            <a:ext cx="6925732" cy="512448"/>
          </a:xfrm>
        </p:spPr>
        <p:txBody>
          <a:bodyPr/>
          <a:lstStyle/>
          <a:p>
            <a:r>
              <a:rPr lang="en-US" dirty="0"/>
              <a:t>Funding Eligibility – Salary Cap (NIH)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F90834-945D-2D53-6F37-98FF250503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A4F72-8DCF-CB84-23BC-4F11E0D53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F7D3F-FB07-F2CF-7167-AED5C2C98B0E}"/>
              </a:ext>
            </a:extLst>
          </p:cNvPr>
          <p:cNvSpPr txBox="1"/>
          <p:nvPr/>
        </p:nvSpPr>
        <p:spPr>
          <a:xfrm>
            <a:off x="242047" y="1468868"/>
            <a:ext cx="8350624" cy="333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*Individuals subject to the NIH or other agency or program salary cap will be eligible to apply and participate in the FERAP program.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careful consideration should be given to review the overall financial impact resulting from additional mandatory cost share obligations, and other costs of participation including replacement instructional costs for teaching release.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participate in FERAP, the cost to the department, school, and college should be at least net neutral or better.  This can be achieved through the following: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additional department salary savings generated through the FTE charged to external grants and contracts and/or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covered by the participants discretionary funds, excluding faculty start-up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3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214" y="350382"/>
            <a:ext cx="6925732" cy="512448"/>
          </a:xfrm>
        </p:spPr>
        <p:txBody>
          <a:bodyPr/>
          <a:lstStyle/>
          <a:p>
            <a:r>
              <a:rPr lang="en-US" dirty="0"/>
              <a:t>Process Overview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idx="4294967295"/>
          </p:nvPr>
        </p:nvSpPr>
        <p:spPr>
          <a:xfrm>
            <a:off x="267845" y="988028"/>
            <a:ext cx="8624469" cy="46020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172200" algn="r"/>
              </a:tabLst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 who qualify for program participation, based on individual eligibility criteria, </a:t>
            </a:r>
            <a:r>
              <a:rPr lang="en-US" b="1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 eligible to submit an application </a:t>
            </a: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academic and fiscal year</a:t>
            </a: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172200" algn="r"/>
              </a:tabLst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 must be </a:t>
            </a:r>
            <a:r>
              <a:rPr lang="en-US" b="1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submitted to the Review Group</a:t>
            </a: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signed by the Individual Faculty Requestor </a:t>
            </a:r>
            <a:r>
              <a:rPr lang="en-US" b="1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May 31</a:t>
            </a:r>
            <a:endParaRPr lang="en-US" dirty="0">
              <a:solidFill>
                <a:srgbClr val="4345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172200" algn="r"/>
              </a:tabLst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Provost’s Office, Academic Unit (primary appointment), Business Office (primary appointment), and Sponsored Program Services will review </a:t>
            </a: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application and all proposed funding sources. </a:t>
            </a: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172200" algn="r"/>
              </a:tabLst>
            </a:pPr>
            <a:r>
              <a:rPr lang="en-US" sz="1800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After review, the final request document will be routed and include signature approval by the </a:t>
            </a:r>
            <a:r>
              <a:rPr lang="en-US" sz="1800" b="1" dirty="0">
                <a:solidFill>
                  <a:srgbClr val="43454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Individual Faculty Requestor, the Departmental Fiscal Officer, Department Head, College Fiscal Officer, Dean, SPS and Provost.</a:t>
            </a:r>
            <a:endParaRPr lang="en-US" dirty="0">
              <a:solidFill>
                <a:srgbClr val="434547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172200" algn="r"/>
              </a:tabLst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decision will be made related to fiscal year faculty applications by June 30 and academic year faculty application by July 31 of each year. 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172200" algn="r"/>
              </a:tabLst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will be communicated, and the appropriate payroll adjustments will be made by Executive Office Business Operation Center (EOBOC) Employment Center and Payroll Office.  </a:t>
            </a:r>
          </a:p>
          <a:p>
            <a:pPr marL="342900" marR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172200" algn="r"/>
              </a:tabLst>
            </a:pPr>
            <a:r>
              <a:rPr lang="en-US" dirty="0">
                <a:solidFill>
                  <a:srgbClr val="434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Payroll and EOBOC will do an annual review of these appointments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5943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3354486-2A6A-DD4E-9A8D-861B2E201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0B04DDC6-A6C5-6D40-8160-BEDB0CF8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DC8E1-D369-0F48-9062-BB068AFD07C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05C2BE5-BF22-EF46-A621-4EB44D38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098976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56A4739-E8D0-4DF5-B042-7A31D5E59BCB}" vid="{ED261825-B91A-474A-98A7-3CDB1F579A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PU-Brand_Template_Gold_Theme_Std_Screen_2</Template>
  <TotalTime>30663</TotalTime>
  <Words>977</Words>
  <Application>Microsoft Office PowerPoint</Application>
  <PresentationFormat>On-screen Show (4:3)</PresentationFormat>
  <Paragraphs>70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Acumin Pro Semibold</vt:lpstr>
      <vt:lpstr>United Sans Rg Md</vt:lpstr>
      <vt:lpstr>Wingdings</vt:lpstr>
      <vt:lpstr>Symbol</vt:lpstr>
      <vt:lpstr>Arial</vt:lpstr>
      <vt:lpstr>Acumin Pro ExtraCondensed Smbd</vt:lpstr>
      <vt:lpstr>Calibri</vt:lpstr>
      <vt:lpstr>Acumin Pro</vt:lpstr>
      <vt:lpstr>Acumin Pro Medium</vt:lpstr>
      <vt:lpstr>Acumin Pro ExtraCondensed</vt:lpstr>
      <vt:lpstr>Acumin Pro SemiCondensed</vt:lpstr>
      <vt:lpstr>Courier New</vt:lpstr>
      <vt:lpstr>United Sans Cd Md</vt:lpstr>
      <vt:lpstr>Purdue1</vt:lpstr>
      <vt:lpstr>Pilot -  enhanced research appointment Program Announcement 5/8/2023 Purdue faculty colleagues, … Purdue University is pleased to announce a new pilot initiative to recognize the exceptional research focused efforts, duties and activities of our tenured and tenure-track faculty that advance the Purdue research enterprise.  Those who qualify may be eligible for a new concurrent faculty appointment allowing for up to 0.75 FTE to be established at a salary up to 25% higher than their current institutional base salary.   … Pilot Program Extended for 2024-2025 (Year 2)  Eligible Tenured and Tenure-Track and Clinical Faculty must submit an application to qualify.  Applications for the Second pilot year must be submitted, by May 31, 2024.   </vt:lpstr>
      <vt:lpstr>Pilot Program Intent and Description – Key Components </vt:lpstr>
      <vt:lpstr>Enhanced Research Appointment and Salary Enhancement </vt:lpstr>
      <vt:lpstr>Funding Eligibility </vt:lpstr>
      <vt:lpstr>Funding Eligibility – Salary Cap (NIH)</vt:lpstr>
      <vt:lpstr>Process Overview </vt:lpstr>
      <vt:lpstr>Questions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Nodine, Eva M</dc:creator>
  <cp:lastModifiedBy>Sandel, Ken L.</cp:lastModifiedBy>
  <cp:revision>244</cp:revision>
  <cp:lastPrinted>2024-03-20T11:33:31Z</cp:lastPrinted>
  <dcterms:created xsi:type="dcterms:W3CDTF">2020-06-01T03:17:29Z</dcterms:created>
  <dcterms:modified xsi:type="dcterms:W3CDTF">2024-04-01T12:14:00Z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2023-04-03T00:54:52Z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48e693ad-cb08-422a-9d25-62577e7ad71c</vt:lpwstr>
  </property>
  <property fmtid="{D5CDD505-2E9C-101B-9397-08002B2CF9AE}" pid="8" name="MSIP_Label_4044bd30-2ed7-4c9d-9d12-46200872a97b_ContentBits">
    <vt:lpwstr>0</vt:lpwstr>
  </property>
</Properties>
</file>